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notesMasterIdLst>
    <p:notesMasterId r:id="rId6"/>
  </p:notesMasterIdLst>
  <p:sldIdLst>
    <p:sldId id="256" r:id="rId2"/>
    <p:sldId id="257" r:id="rId3"/>
    <p:sldId id="258" r:id="rId4"/>
    <p:sldId id="263" r:id="rId5"/>
  </p:sldIdLst>
  <p:sldSz cx="10058400" cy="7315200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33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438" autoAdjust="0"/>
  </p:normalViewPr>
  <p:slideViewPr>
    <p:cSldViewPr snapToGrid="0">
      <p:cViewPr varScale="1">
        <p:scale>
          <a:sx n="67" d="100"/>
          <a:sy n="67" d="100"/>
        </p:scale>
        <p:origin x="10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56414" cy="467072"/>
          </a:xfrm>
          <a:prstGeom prst="rect">
            <a:avLst/>
          </a:prstGeom>
        </p:spPr>
        <p:txBody>
          <a:bodyPr vert="horz" lIns="92939" tIns="46469" rIns="92939" bIns="4646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1"/>
            <a:ext cx="3056414" cy="467072"/>
          </a:xfrm>
          <a:prstGeom prst="rect">
            <a:avLst/>
          </a:prstGeom>
        </p:spPr>
        <p:txBody>
          <a:bodyPr vert="horz" lIns="92939" tIns="46469" rIns="92939" bIns="46469" rtlCol="0"/>
          <a:lstStyle>
            <a:lvl1pPr algn="r">
              <a:defRPr sz="1200"/>
            </a:lvl1pPr>
          </a:lstStyle>
          <a:p>
            <a:fld id="{BA8C3DCB-0F82-4E4F-ADEB-748A7DA6CC3A}" type="datetimeFigureOut">
              <a:rPr lang="en-US" smtClean="0"/>
              <a:t>2/26/2022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65250" y="1162050"/>
            <a:ext cx="4322763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9" tIns="46469" rIns="92939" bIns="4646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5"/>
            <a:ext cx="5642610" cy="3665458"/>
          </a:xfrm>
          <a:prstGeom prst="rect">
            <a:avLst/>
          </a:prstGeom>
        </p:spPr>
        <p:txBody>
          <a:bodyPr vert="horz" lIns="92939" tIns="46469" rIns="92939" bIns="4646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2939" tIns="46469" rIns="92939" bIns="4646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2939" tIns="46469" rIns="92939" bIns="46469" rtlCol="0" anchor="b"/>
          <a:lstStyle>
            <a:lvl1pPr algn="r">
              <a:defRPr sz="1200"/>
            </a:lvl1pPr>
          </a:lstStyle>
          <a:p>
            <a:fld id="{D0FC9F8D-DC68-44A6-AF63-7AD8680DD2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182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F511D-6187-4E21-959A-4B5491FFEC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7300" y="1197187"/>
            <a:ext cx="7543800" cy="2546773"/>
          </a:xfrm>
        </p:spPr>
        <p:txBody>
          <a:bodyPr anchor="b"/>
          <a:lstStyle>
            <a:lvl1pPr algn="ctr">
              <a:defRPr sz="49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124718-7D1E-437E-A8F2-1119630E60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300" y="3842174"/>
            <a:ext cx="7543800" cy="1766146"/>
          </a:xfrm>
        </p:spPr>
        <p:txBody>
          <a:bodyPr/>
          <a:lstStyle>
            <a:lvl1pPr marL="0" indent="0" algn="ctr">
              <a:buNone/>
              <a:defRPr sz="1980"/>
            </a:lvl1pPr>
            <a:lvl2pPr marL="377190" indent="0" algn="ctr">
              <a:buNone/>
              <a:defRPr sz="1650"/>
            </a:lvl2pPr>
            <a:lvl3pPr marL="754380" indent="0" algn="ctr">
              <a:buNone/>
              <a:defRPr sz="1485"/>
            </a:lvl3pPr>
            <a:lvl4pPr marL="1131570" indent="0" algn="ctr">
              <a:buNone/>
              <a:defRPr sz="1320"/>
            </a:lvl4pPr>
            <a:lvl5pPr marL="1508760" indent="0" algn="ctr">
              <a:buNone/>
              <a:defRPr sz="1320"/>
            </a:lvl5pPr>
            <a:lvl6pPr marL="1885950" indent="0" algn="ctr">
              <a:buNone/>
              <a:defRPr sz="1320"/>
            </a:lvl6pPr>
            <a:lvl7pPr marL="2263140" indent="0" algn="ctr">
              <a:buNone/>
              <a:defRPr sz="1320"/>
            </a:lvl7pPr>
            <a:lvl8pPr marL="2640330" indent="0" algn="ctr">
              <a:buNone/>
              <a:defRPr sz="1320"/>
            </a:lvl8pPr>
            <a:lvl9pPr marL="3017520" indent="0" algn="ctr">
              <a:buNone/>
              <a:defRPr sz="13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D8911-1AF4-433A-9361-E64E65E1C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F18D-D5B9-435E-9C33-3F381D08872A}" type="datetimeFigureOut">
              <a:rPr lang="en-US" smtClean="0"/>
              <a:t>2/26/2022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CC2A0-8CFD-41BD-A698-306097E22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F3449-E309-4A8A-AD4E-E22420164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04C2-3F2D-4A37-B88F-CF12FD3BB1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55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BB03C-AE0D-4119-85B0-311E5ABDF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1F28E6-C373-4FE2-871A-E15A85EB4E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66AE1-DEF2-4640-9DC9-9F690B963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F18D-D5B9-435E-9C33-3F381D08872A}" type="datetimeFigureOut">
              <a:rPr lang="en-US" smtClean="0"/>
              <a:t>2/26/2022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86B18-25B2-4934-9D19-D2993A5F5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430285-3084-470F-A480-7FA605599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04C2-3F2D-4A37-B88F-CF12FD3BB1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545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57FABC-5624-4583-BBC7-8D569DB025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198042" y="389467"/>
            <a:ext cx="2168843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0C93C-9DA3-4A05-95FF-990794A0EB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91515" y="389467"/>
            <a:ext cx="6380798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8F8C3-2832-4F52-9D80-D4A12F0EE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F18D-D5B9-435E-9C33-3F381D08872A}" type="datetimeFigureOut">
              <a:rPr lang="en-US" smtClean="0"/>
              <a:t>2/26/2022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ED1A2-E096-416E-A4F5-13D9628BD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D020E-9E2D-4379-8699-865464F6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04C2-3F2D-4A37-B88F-CF12FD3BB1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363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4642F-196C-4ACB-B890-7E2C24CD9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8359E-2B72-474C-9542-584BCE813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BBDAF-AE78-43DF-90B2-0C46C596D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F18D-D5B9-435E-9C33-3F381D08872A}" type="datetimeFigureOut">
              <a:rPr lang="en-US" smtClean="0"/>
              <a:t>2/26/2022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D4077-D829-4C40-A017-D7264C7E1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51BEA-68CE-4337-A113-C1C3DE58F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04C2-3F2D-4A37-B88F-CF12FD3BB1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345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6BA62-BE8A-41A5-980B-9AFF7BBF4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276" y="1823721"/>
            <a:ext cx="8675370" cy="3042919"/>
          </a:xfrm>
        </p:spPr>
        <p:txBody>
          <a:bodyPr anchor="b"/>
          <a:lstStyle>
            <a:lvl1pPr>
              <a:defRPr sz="49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CBF554-3C21-41AC-BFF9-70543ACBB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6276" y="4895428"/>
            <a:ext cx="8675370" cy="1600199"/>
          </a:xfrm>
        </p:spPr>
        <p:txBody>
          <a:bodyPr/>
          <a:lstStyle>
            <a:lvl1pPr marL="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1pPr>
            <a:lvl2pPr marL="377190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2pPr>
            <a:lvl3pPr marL="754380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3pPr>
            <a:lvl4pPr marL="113157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4pPr>
            <a:lvl5pPr marL="150876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5pPr>
            <a:lvl6pPr marL="188595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6pPr>
            <a:lvl7pPr marL="226314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7pPr>
            <a:lvl8pPr marL="264033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8pPr>
            <a:lvl9pPr marL="301752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B8987-A721-41A6-BC0A-69A02BB48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F18D-D5B9-435E-9C33-3F381D08872A}" type="datetimeFigureOut">
              <a:rPr lang="en-US" smtClean="0"/>
              <a:t>2/26/2022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06E98-F29D-4154-8AE4-4A07E872E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2B0AE-24D8-4307-9117-F772DCD79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04C2-3F2D-4A37-B88F-CF12FD3BB1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893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93A67-2A93-4874-A944-EFA05BBA6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0C30D-3C04-420B-A033-F4A36B5D4E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515" y="1947333"/>
            <a:ext cx="42748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4E35A4-AA28-4DAF-9715-F4D376AF6C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92065" y="1947333"/>
            <a:ext cx="42748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62F087-1016-40B4-9784-285658CBA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F18D-D5B9-435E-9C33-3F381D08872A}" type="datetimeFigureOut">
              <a:rPr lang="en-US" smtClean="0"/>
              <a:t>2/26/2022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2E8B82-B567-4F3A-92C5-F6D47052E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4B7A01-F3BE-4737-A404-E070E5A73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04C2-3F2D-4A37-B88F-CF12FD3BB1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352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5E32A-FD42-4043-8E83-80737C607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825" y="389467"/>
            <a:ext cx="8675370" cy="141393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D0FDF-8156-452C-8E53-47688C0F8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2826" y="1793241"/>
            <a:ext cx="4255174" cy="878839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760" indent="0">
              <a:buNone/>
              <a:defRPr sz="1320" b="1"/>
            </a:lvl5pPr>
            <a:lvl6pPr marL="1885950" indent="0">
              <a:buNone/>
              <a:defRPr sz="1320" b="1"/>
            </a:lvl6pPr>
            <a:lvl7pPr marL="2263140" indent="0">
              <a:buNone/>
              <a:defRPr sz="1320" b="1"/>
            </a:lvl7pPr>
            <a:lvl8pPr marL="2640330" indent="0">
              <a:buNone/>
              <a:defRPr sz="1320" b="1"/>
            </a:lvl8pPr>
            <a:lvl9pPr marL="3017520" indent="0">
              <a:buNone/>
              <a:defRPr sz="1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46BBB9-2C29-409F-92D4-3671F1034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2826" y="2672080"/>
            <a:ext cx="4255174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97A1E1-46D2-4F01-B57E-A524832E67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92065" y="1793241"/>
            <a:ext cx="4276130" cy="878839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760" indent="0">
              <a:buNone/>
              <a:defRPr sz="1320" b="1"/>
            </a:lvl5pPr>
            <a:lvl6pPr marL="1885950" indent="0">
              <a:buNone/>
              <a:defRPr sz="1320" b="1"/>
            </a:lvl6pPr>
            <a:lvl7pPr marL="2263140" indent="0">
              <a:buNone/>
              <a:defRPr sz="1320" b="1"/>
            </a:lvl7pPr>
            <a:lvl8pPr marL="2640330" indent="0">
              <a:buNone/>
              <a:defRPr sz="1320" b="1"/>
            </a:lvl8pPr>
            <a:lvl9pPr marL="3017520" indent="0">
              <a:buNone/>
              <a:defRPr sz="1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C43EBD-2486-47C8-9087-0822E3A9D4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92065" y="2672080"/>
            <a:ext cx="4276130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A169F2-D73C-4BE2-A413-0A6CFDB5F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F18D-D5B9-435E-9C33-3F381D08872A}" type="datetimeFigureOut">
              <a:rPr lang="en-US" smtClean="0"/>
              <a:t>2/26/2022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4CCA8E-E449-48D9-960C-98D7A0498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12E22D-1A07-4125-8543-D41D15DBE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04C2-3F2D-4A37-B88F-CF12FD3BB1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270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3F8B1-186D-47A8-B66E-CC1F501DD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B6AA4C-C81C-4CD7-8D2F-0746BCA61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F18D-D5B9-435E-9C33-3F381D08872A}" type="datetimeFigureOut">
              <a:rPr lang="en-US" smtClean="0"/>
              <a:t>2/26/2022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75918-A142-4A74-9FDB-D9103B0E7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481208-CAC6-4D2A-9242-67926D5EB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04C2-3F2D-4A37-B88F-CF12FD3BB1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218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1606C1-D8CA-47D2-9BF6-336B5102D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F18D-D5B9-435E-9C33-3F381D08872A}" type="datetimeFigureOut">
              <a:rPr lang="en-US" smtClean="0"/>
              <a:t>2/26/2022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406CD3-FE1A-432C-A6E9-6021F95B5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5C1D3A-D737-4D50-BCAF-5FC348588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04C2-3F2D-4A37-B88F-CF12FD3BB1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831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CCA54-3354-40EF-9CB4-CF4E82CAA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825" y="487680"/>
            <a:ext cx="3244096" cy="1706880"/>
          </a:xfrm>
        </p:spPr>
        <p:txBody>
          <a:bodyPr anchor="b"/>
          <a:lstStyle>
            <a:lvl1pPr>
              <a:defRPr sz="26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D4ECE-0EA3-4926-8B71-AFC9FF305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6130" y="1053254"/>
            <a:ext cx="5092065" cy="519853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F2704B-E1D2-4493-9E67-8A7493BA9F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2825" y="2194560"/>
            <a:ext cx="3244096" cy="4065694"/>
          </a:xfrm>
        </p:spPr>
        <p:txBody>
          <a:bodyPr/>
          <a:lstStyle>
            <a:lvl1pPr marL="0" indent="0">
              <a:buNone/>
              <a:defRPr sz="1320"/>
            </a:lvl1pPr>
            <a:lvl2pPr marL="377190" indent="0">
              <a:buNone/>
              <a:defRPr sz="1155"/>
            </a:lvl2pPr>
            <a:lvl3pPr marL="754380" indent="0">
              <a:buNone/>
              <a:defRPr sz="990"/>
            </a:lvl3pPr>
            <a:lvl4pPr marL="1131570" indent="0">
              <a:buNone/>
              <a:defRPr sz="825"/>
            </a:lvl4pPr>
            <a:lvl5pPr marL="1508760" indent="0">
              <a:buNone/>
              <a:defRPr sz="825"/>
            </a:lvl5pPr>
            <a:lvl6pPr marL="1885950" indent="0">
              <a:buNone/>
              <a:defRPr sz="825"/>
            </a:lvl6pPr>
            <a:lvl7pPr marL="2263140" indent="0">
              <a:buNone/>
              <a:defRPr sz="825"/>
            </a:lvl7pPr>
            <a:lvl8pPr marL="2640330" indent="0">
              <a:buNone/>
              <a:defRPr sz="825"/>
            </a:lvl8pPr>
            <a:lvl9pPr marL="3017520" indent="0">
              <a:buNone/>
              <a:defRPr sz="8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891FB1-9949-4ADA-B6E1-374D38B0D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F18D-D5B9-435E-9C33-3F381D08872A}" type="datetimeFigureOut">
              <a:rPr lang="en-US" smtClean="0"/>
              <a:t>2/26/2022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6E22E1-1595-4EDA-82B0-A203309E1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315D1B-0EEA-4D04-AE64-48161D2D4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04C2-3F2D-4A37-B88F-CF12FD3BB1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245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E84E1-B65D-400B-9A70-CF09607F3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825" y="487680"/>
            <a:ext cx="3244096" cy="1706880"/>
          </a:xfrm>
        </p:spPr>
        <p:txBody>
          <a:bodyPr anchor="b"/>
          <a:lstStyle>
            <a:lvl1pPr>
              <a:defRPr sz="26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7FE3F9-9C1E-4D18-8F70-AA6B008BC8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76130" y="1053254"/>
            <a:ext cx="5092065" cy="5198533"/>
          </a:xfrm>
        </p:spPr>
        <p:txBody>
          <a:bodyPr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760" indent="0">
              <a:buNone/>
              <a:defRPr sz="1650"/>
            </a:lvl5pPr>
            <a:lvl6pPr marL="1885950" indent="0">
              <a:buNone/>
              <a:defRPr sz="1650"/>
            </a:lvl6pPr>
            <a:lvl7pPr marL="2263140" indent="0">
              <a:buNone/>
              <a:defRPr sz="1650"/>
            </a:lvl7pPr>
            <a:lvl8pPr marL="2640330" indent="0">
              <a:buNone/>
              <a:defRPr sz="1650"/>
            </a:lvl8pPr>
            <a:lvl9pPr marL="3017520" indent="0">
              <a:buNone/>
              <a:defRPr sz="165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325838-1600-452E-968B-F6F35139E7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2825" y="2194560"/>
            <a:ext cx="3244096" cy="4065694"/>
          </a:xfrm>
        </p:spPr>
        <p:txBody>
          <a:bodyPr/>
          <a:lstStyle>
            <a:lvl1pPr marL="0" indent="0">
              <a:buNone/>
              <a:defRPr sz="1320"/>
            </a:lvl1pPr>
            <a:lvl2pPr marL="377190" indent="0">
              <a:buNone/>
              <a:defRPr sz="1155"/>
            </a:lvl2pPr>
            <a:lvl3pPr marL="754380" indent="0">
              <a:buNone/>
              <a:defRPr sz="990"/>
            </a:lvl3pPr>
            <a:lvl4pPr marL="1131570" indent="0">
              <a:buNone/>
              <a:defRPr sz="825"/>
            </a:lvl4pPr>
            <a:lvl5pPr marL="1508760" indent="0">
              <a:buNone/>
              <a:defRPr sz="825"/>
            </a:lvl5pPr>
            <a:lvl6pPr marL="1885950" indent="0">
              <a:buNone/>
              <a:defRPr sz="825"/>
            </a:lvl6pPr>
            <a:lvl7pPr marL="2263140" indent="0">
              <a:buNone/>
              <a:defRPr sz="825"/>
            </a:lvl7pPr>
            <a:lvl8pPr marL="2640330" indent="0">
              <a:buNone/>
              <a:defRPr sz="825"/>
            </a:lvl8pPr>
            <a:lvl9pPr marL="3017520" indent="0">
              <a:buNone/>
              <a:defRPr sz="8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6DE2D2-F5E4-4A99-A026-F8CBA6F25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F18D-D5B9-435E-9C33-3F381D08872A}" type="datetimeFigureOut">
              <a:rPr lang="en-US" smtClean="0"/>
              <a:t>2/26/2022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2A9FF-CCED-4512-80C6-17693DC0F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517AD4-22F7-4419-8FFC-18EC84FE7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04C2-3F2D-4A37-B88F-CF12FD3BB1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32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1591BF-AAD8-4263-BDC4-30EA8EB55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389467"/>
            <a:ext cx="867537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C51E76-B110-4DB3-B162-80BA1C110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1947333"/>
            <a:ext cx="867537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233F32-9DD8-4A7F-B6EA-E228F40EC5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6780107"/>
            <a:ext cx="22631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1F18D-D5B9-435E-9C33-3F381D08872A}" type="datetimeFigureOut">
              <a:rPr lang="en-US" smtClean="0"/>
              <a:t>2/26/2022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2CFFD-24F5-4240-9BE5-9939B29DD5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6780107"/>
            <a:ext cx="339471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8F04B-D719-44C9-98D0-BD5FD63E66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6780107"/>
            <a:ext cx="22631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C04C2-3F2D-4A37-B88F-CF12FD3BB1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036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txStyles>
    <p:titleStyle>
      <a:lvl1pPr algn="l" defTabSz="754380" rtl="0" eaLnBrk="1" latinLnBrk="0" hangingPunct="1">
        <a:lnSpc>
          <a:spcPct val="90000"/>
        </a:lnSpc>
        <a:spcBef>
          <a:spcPct val="0"/>
        </a:spcBef>
        <a:buNone/>
        <a:defRPr sz="36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595" indent="-188595" algn="l" defTabSz="75438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94297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3pPr>
      <a:lvl4pPr marL="132016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69735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207454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45173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82892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20611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76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314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4033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752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caricoliteracyfund.org/" TargetMode="External"/><Relationship Id="rId7" Type="http://schemas.openxmlformats.org/officeDocument/2006/relationships/hyperlink" Target="mailto:info@nicaricoliteracyfund.or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naperglow5K@gmail.com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://www.naperglow5k.com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98380A-0B65-4A8B-B828-87569C9004C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52448" y="3228975"/>
            <a:ext cx="9286877" cy="3857625"/>
          </a:xfrm>
        </p:spPr>
        <p:txBody>
          <a:bodyPr>
            <a:normAutofit/>
          </a:bodyPr>
          <a:lstStyle/>
          <a:p>
            <a:pPr marL="304810" indent="-304810">
              <a:buFont typeface="Arial" panose="020B0604020202020204" pitchFamily="34" charset="0"/>
              <a:buChar char="•"/>
            </a:pPr>
            <a:r>
              <a:rPr lang="en-US" sz="1707" dirty="0"/>
              <a:t>Over $500,000 in grants have been awarded since 1996</a:t>
            </a:r>
          </a:p>
          <a:p>
            <a:pPr marL="304810" indent="-304810">
              <a:buFont typeface="Arial" panose="020B0604020202020204" pitchFamily="34" charset="0"/>
              <a:buChar char="•"/>
            </a:pPr>
            <a:r>
              <a:rPr lang="en-US" sz="1707" dirty="0"/>
              <a:t>Funds stay Local</a:t>
            </a:r>
          </a:p>
          <a:p>
            <a:pPr marL="853467" lvl="1">
              <a:buFont typeface="Arial" panose="020B0604020202020204" pitchFamily="34" charset="0"/>
              <a:buChar char="•"/>
            </a:pPr>
            <a:r>
              <a:rPr lang="en-US" sz="1493" dirty="0"/>
              <a:t>Serving Naperville and portions of Aurora, Bolingbrook and Lisle </a:t>
            </a:r>
          </a:p>
          <a:p>
            <a:pPr marL="853467" lvl="1">
              <a:buFont typeface="Arial" panose="020B0604020202020204" pitchFamily="34" charset="0"/>
              <a:buChar char="•"/>
            </a:pPr>
            <a:r>
              <a:rPr lang="en-US" sz="1493" dirty="0"/>
              <a:t>2021 Jeanine Nicarico Memorial Literacy Fund Grant Recipients:</a:t>
            </a:r>
          </a:p>
          <a:p>
            <a:pPr marL="1230657" lvl="2"/>
            <a:r>
              <a:rPr lang="en-US" sz="1200" dirty="0"/>
              <a:t>Exploring and Extending Math Through Literature – Kristin </a:t>
            </a:r>
            <a:r>
              <a:rPr lang="en-US" sz="1200" dirty="0" err="1"/>
              <a:t>Kowalkowski</a:t>
            </a:r>
            <a:r>
              <a:rPr lang="en-US" sz="1200" dirty="0"/>
              <a:t>, Ellsworth Elementary, Kelly </a:t>
            </a:r>
            <a:r>
              <a:rPr lang="en-US" sz="1200" dirty="0" err="1"/>
              <a:t>Talaga</a:t>
            </a:r>
            <a:r>
              <a:rPr lang="en-US" sz="1200" dirty="0"/>
              <a:t>, Learning Services</a:t>
            </a:r>
          </a:p>
          <a:p>
            <a:pPr marL="1230657" lvl="2"/>
            <a:r>
              <a:rPr lang="en-US" sz="1200" dirty="0"/>
              <a:t>Jeanine Nicarico Children’s Advocacy Center in DuPage County</a:t>
            </a:r>
          </a:p>
          <a:p>
            <a:pPr marL="1230657" lvl="2"/>
            <a:r>
              <a:rPr lang="en-US" sz="1200" dirty="0"/>
              <a:t>All District 203 Early Childhood, K-12 schools will receive $1,500 for Professional Learning focused on Literacy per building</a:t>
            </a:r>
          </a:p>
          <a:p>
            <a:pPr marL="1230657" lvl="2"/>
            <a:r>
              <a:rPr lang="en-US" sz="1200" dirty="0"/>
              <a:t>All District 204 Early Childhood, K-12 schools will receive $1,500 for Professional Learning focused on Literacy per building</a:t>
            </a:r>
          </a:p>
          <a:p>
            <a:pPr marL="1042062" lvl="2" indent="0">
              <a:buNone/>
            </a:pPr>
            <a:endParaRPr lang="en-US" sz="1200" dirty="0"/>
          </a:p>
          <a:p>
            <a:pPr marL="1230657" lvl="2"/>
            <a:endParaRPr lang="en-US" sz="1163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329F0B-2E7D-47F0-832B-50165EC6120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2357438"/>
            <a:ext cx="8845550" cy="735012"/>
          </a:xfrm>
        </p:spPr>
        <p:txBody>
          <a:bodyPr>
            <a:noAutofit/>
          </a:bodyPr>
          <a:lstStyle/>
          <a:p>
            <a:pPr algn="ctr"/>
            <a:r>
              <a:rPr lang="en-US" sz="4400" dirty="0"/>
              <a:t>Help us reach a $700,000 milestone</a:t>
            </a:r>
            <a:br>
              <a:rPr lang="en-US" sz="3600" dirty="0"/>
            </a:br>
            <a:r>
              <a:rPr lang="en-US" sz="2000" dirty="0"/>
              <a:t>Become a 2022 G.L.O.W 5K Sponsor for our Saturday, May 21</a:t>
            </a:r>
            <a:r>
              <a:rPr lang="en-US" sz="2000" baseline="30000" dirty="0"/>
              <a:t>st</a:t>
            </a:r>
            <a:r>
              <a:rPr lang="en-US" sz="2000" dirty="0"/>
              <a:t> event</a:t>
            </a:r>
            <a:endParaRPr lang="en-US" sz="36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9BF536C-6D3C-4DBE-BC2C-9AB1D6008C2E}"/>
              </a:ext>
            </a:extLst>
          </p:cNvPr>
          <p:cNvSpPr txBox="1">
            <a:spLocks/>
          </p:cNvSpPr>
          <p:nvPr/>
        </p:nvSpPr>
        <p:spPr>
          <a:xfrm>
            <a:off x="4210050" y="0"/>
            <a:ext cx="5848350" cy="2055876"/>
          </a:xfrm>
          <a:prstGeom prst="rect">
            <a:avLst/>
          </a:prstGeom>
          <a:solidFill>
            <a:srgbClr val="CCFF33"/>
          </a:solidFill>
        </p:spPr>
        <p:txBody>
          <a:bodyPr vert="horz" lIns="97536" tIns="48768" rIns="97536" bIns="48768" rtlCol="0" anchor="ctr">
            <a:normAutofit fontScale="97500"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1600" dirty="0">
                <a:solidFill>
                  <a:schemeClr val="tx1"/>
                </a:solidFill>
                <a:latin typeface="Century Schoolbook" panose="02040604050505020304" pitchFamily="18" charset="0"/>
              </a:rPr>
              <a:t>	In honor of a life gone too soon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  <a:latin typeface="Century Schoolbook" panose="02040604050505020304" pitchFamily="18" charset="0"/>
              </a:rPr>
              <a:t>	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  <a:latin typeface="Century Schoolbook" panose="02040604050505020304" pitchFamily="18" charset="0"/>
              </a:rPr>
              <a:t>	The Jeanine Nicarico Memorial Fund is dedicated to 	enhancing literacy for our students and community. 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  <a:latin typeface="Century Schoolbook" panose="02040604050505020304" pitchFamily="18" charset="0"/>
              </a:rPr>
              <a:t>	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  <a:latin typeface="Century Schoolbook" panose="02040604050505020304" pitchFamily="18" charset="0"/>
              </a:rPr>
              <a:t>	We are a 501(c)(3) not for profit organization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BD17B9-FF9E-4A82-8DDD-BE08398A8A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210050" cy="1514475"/>
          </a:xfrm>
          <a:prstGeom prst="rect">
            <a:avLst/>
          </a:prstGeom>
          <a:solidFill>
            <a:srgbClr val="00B0F0"/>
          </a:solidFill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998DA5E-03A5-42A1-92E6-57FB09F8AF6D}"/>
              </a:ext>
            </a:extLst>
          </p:cNvPr>
          <p:cNvSpPr txBox="1"/>
          <p:nvPr/>
        </p:nvSpPr>
        <p:spPr>
          <a:xfrm>
            <a:off x="0" y="1409545"/>
            <a:ext cx="4210049" cy="646331"/>
          </a:xfrm>
          <a:prstGeom prst="rect">
            <a:avLst/>
          </a:prstGeom>
          <a:solidFill>
            <a:srgbClr val="CCFF3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203 W. Hillside Road</a:t>
            </a:r>
          </a:p>
          <a:p>
            <a:pPr algn="ctr"/>
            <a:r>
              <a:rPr lang="en-US" dirty="0"/>
              <a:t>Naperville, IL 60540-5689</a:t>
            </a:r>
          </a:p>
        </p:txBody>
      </p:sp>
    </p:spTree>
    <p:extLst>
      <p:ext uri="{BB962C8B-B14F-4D97-AF65-F5344CB8AC3E}">
        <p14:creationId xmlns:p14="http://schemas.microsoft.com/office/powerpoint/2010/main" val="576614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D9D9276-D02E-49B9-8D42-9FAE5A268C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584416"/>
              </p:ext>
            </p:extLst>
          </p:nvPr>
        </p:nvGraphicFramePr>
        <p:xfrm>
          <a:off x="2" y="0"/>
          <a:ext cx="10058398" cy="731520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3147932">
                  <a:extLst>
                    <a:ext uri="{9D8B030D-6E8A-4147-A177-3AD203B41FA5}">
                      <a16:colId xmlns:a16="http://schemas.microsoft.com/office/drawing/2014/main" val="2658008428"/>
                    </a:ext>
                  </a:extLst>
                </a:gridCol>
                <a:gridCol w="1049312">
                  <a:extLst>
                    <a:ext uri="{9D8B030D-6E8A-4147-A177-3AD203B41FA5}">
                      <a16:colId xmlns:a16="http://schemas.microsoft.com/office/drawing/2014/main" val="1791734387"/>
                    </a:ext>
                  </a:extLst>
                </a:gridCol>
                <a:gridCol w="1079292">
                  <a:extLst>
                    <a:ext uri="{9D8B030D-6E8A-4147-A177-3AD203B41FA5}">
                      <a16:colId xmlns:a16="http://schemas.microsoft.com/office/drawing/2014/main" val="3471515463"/>
                    </a:ext>
                  </a:extLst>
                </a:gridCol>
                <a:gridCol w="1244183">
                  <a:extLst>
                    <a:ext uri="{9D8B030D-6E8A-4147-A177-3AD203B41FA5}">
                      <a16:colId xmlns:a16="http://schemas.microsoft.com/office/drawing/2014/main" val="391359473"/>
                    </a:ext>
                  </a:extLst>
                </a:gridCol>
                <a:gridCol w="794479">
                  <a:extLst>
                    <a:ext uri="{9D8B030D-6E8A-4147-A177-3AD203B41FA5}">
                      <a16:colId xmlns:a16="http://schemas.microsoft.com/office/drawing/2014/main" val="1291569341"/>
                    </a:ext>
                  </a:extLst>
                </a:gridCol>
                <a:gridCol w="779489">
                  <a:extLst>
                    <a:ext uri="{9D8B030D-6E8A-4147-A177-3AD203B41FA5}">
                      <a16:colId xmlns:a16="http://schemas.microsoft.com/office/drawing/2014/main" val="531206164"/>
                    </a:ext>
                  </a:extLst>
                </a:gridCol>
                <a:gridCol w="899409">
                  <a:extLst>
                    <a:ext uri="{9D8B030D-6E8A-4147-A177-3AD203B41FA5}">
                      <a16:colId xmlns:a16="http://schemas.microsoft.com/office/drawing/2014/main" val="3971912673"/>
                    </a:ext>
                  </a:extLst>
                </a:gridCol>
                <a:gridCol w="1064302">
                  <a:extLst>
                    <a:ext uri="{9D8B030D-6E8A-4147-A177-3AD203B41FA5}">
                      <a16:colId xmlns:a16="http://schemas.microsoft.com/office/drawing/2014/main" val="138346562"/>
                    </a:ext>
                  </a:extLst>
                </a:gridCol>
              </a:tblGrid>
              <a:tr h="13820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7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>
                    <a:solidFill>
                      <a:srgbClr val="CCFF33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dirty="0">
                          <a:solidFill>
                            <a:schemeClr val="tx1"/>
                          </a:solidFill>
                          <a:effectLst/>
                        </a:rPr>
                        <a:t>Sponsor Levels</a:t>
                      </a:r>
                      <a:endParaRPr lang="en-US" sz="6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>
                    <a:solidFill>
                      <a:srgbClr val="CC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974992"/>
                  </a:ext>
                </a:extLst>
              </a:tr>
              <a:tr h="6377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effectLst/>
                        </a:rPr>
                        <a:t>Sponsor Benefits*</a:t>
                      </a:r>
                      <a:endParaRPr lang="en-US" sz="1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Star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$10,000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Diamond $5,000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Platinum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$2,500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Gold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$1,000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Silver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$500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Bronze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$250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Friends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3177923"/>
                  </a:ext>
                </a:extLst>
              </a:tr>
              <a:tr h="5888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Sign recognition at Event (Supplied by sponsor)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Large Banner 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Large Banner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Small Sign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889710"/>
                  </a:ext>
                </a:extLst>
              </a:tr>
              <a:tr h="654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Special recognition at opening ceremony and race announcements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X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X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X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X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753652"/>
                  </a:ext>
                </a:extLst>
              </a:tr>
              <a:tr h="4643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Free entry Race Participant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15 Entries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10 Entries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5 Entries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 Entries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669646"/>
                  </a:ext>
                </a:extLst>
              </a:tr>
              <a:tr h="4363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Premium parking privileges at event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6 spots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4 spots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 spots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1 spot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408763"/>
                  </a:ext>
                </a:extLst>
              </a:tr>
              <a:tr h="5329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Sponsor table at event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X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X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X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X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X**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5887243"/>
                  </a:ext>
                </a:extLst>
              </a:tr>
              <a:tr h="654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Inclusion of marketing material or samples in event goody bags (Supplied by sponsor)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X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X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X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X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X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X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524822"/>
                  </a:ext>
                </a:extLst>
              </a:tr>
              <a:tr h="654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Logo visibility on Run T-shirts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(Ve</a:t>
                      </a:r>
                      <a:r>
                        <a:rPr lang="en-US" sz="1200" spc="5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r>
                        <a:rPr lang="en-US" sz="1200" spc="-5" dirty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r>
                        <a:rPr lang="en-US" sz="1200" spc="-4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l</a:t>
                      </a:r>
                      <a:r>
                        <a:rPr lang="en-US" sz="1200" spc="-5" dirty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go</a:t>
                      </a:r>
                      <a:r>
                        <a:rPr lang="en-US" sz="1200" spc="16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spc="-5" dirty="0"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r>
                        <a:rPr lang="en-US" sz="1200" spc="-10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q</a:t>
                      </a:r>
                      <a:r>
                        <a:rPr lang="en-US" sz="1200" spc="-5" dirty="0">
                          <a:solidFill>
                            <a:schemeClr val="tx1"/>
                          </a:solidFill>
                          <a:effectLst/>
                        </a:rPr>
                        <a:t>u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en-US" sz="1200" spc="-5" dirty="0"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ed</a:t>
                      </a:r>
                      <a:r>
                        <a:rPr lang="en-US" sz="1200" spc="-4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(ai</a:t>
                      </a:r>
                      <a:r>
                        <a:rPr lang="en-US" sz="1200" spc="6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spc="-5" dirty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r>
                        <a:rPr lang="en-US" sz="1200" spc="-6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eps</a:t>
                      </a:r>
                      <a:r>
                        <a:rPr lang="en-US" sz="1200" spc="9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spc="-5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en-US" sz="1200" spc="-5" dirty="0">
                          <a:solidFill>
                            <a:schemeClr val="tx1"/>
                          </a:solidFill>
                          <a:effectLst/>
                        </a:rPr>
                        <a:t>l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e)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top line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top line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1</a:t>
                      </a:r>
                      <a:r>
                        <a:rPr lang="en-US" sz="1500" baseline="30000" dirty="0">
                          <a:effectLst/>
                        </a:rPr>
                        <a:t>st</a:t>
                      </a:r>
                      <a:r>
                        <a:rPr lang="en-US" sz="1500" dirty="0">
                          <a:effectLst/>
                        </a:rPr>
                        <a:t> line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</a:t>
                      </a:r>
                      <a:r>
                        <a:rPr lang="en-US" sz="1500" baseline="30000" dirty="0">
                          <a:effectLst/>
                        </a:rPr>
                        <a:t>nd</a:t>
                      </a:r>
                      <a:r>
                        <a:rPr lang="en-US" sz="1500" dirty="0">
                          <a:effectLst/>
                        </a:rPr>
                        <a:t> line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Large Print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Small Print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580370"/>
                  </a:ext>
                </a:extLst>
              </a:tr>
              <a:tr h="654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Presence on JNMFL website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(jpg,</a:t>
                      </a:r>
                      <a:r>
                        <a:rPr lang="en-US" sz="1200" spc="16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r>
                        <a:rPr lang="en-US" sz="1200" spc="-5" dirty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r>
                        <a:rPr lang="en-US" sz="1200" spc="-10" dirty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en-US" sz="1200" spc="16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ti</a:t>
                      </a:r>
                      <a:r>
                        <a:rPr lang="en-US" sz="1200" spc="-5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en-US" sz="1200" spc="-6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ai,</a:t>
                      </a:r>
                      <a:r>
                        <a:rPr lang="en-US" sz="1200" spc="7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eps</a:t>
                      </a:r>
                      <a:r>
                        <a:rPr lang="en-US" sz="1200" spc="10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spc="-5" dirty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r>
                        <a:rPr lang="en-US" sz="1200" spc="-6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spc="5" dirty="0">
                          <a:solidFill>
                            <a:schemeClr val="tx1"/>
                          </a:solidFill>
                          <a:effectLst/>
                        </a:rPr>
                        <a:t>PD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r>
                        <a:rPr lang="en-US" sz="1200" spc="-1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spc="-5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en-US" sz="1200" spc="-5" dirty="0">
                          <a:solidFill>
                            <a:schemeClr val="tx1"/>
                          </a:solidFill>
                          <a:effectLst/>
                        </a:rPr>
                        <a:t>l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es</a:t>
                      </a:r>
                      <a:r>
                        <a:rPr lang="en-US" sz="1200" spc="14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ac</a:t>
                      </a:r>
                      <a:r>
                        <a:rPr lang="en-US" sz="1200" spc="-10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ep</a:t>
                      </a:r>
                      <a:r>
                        <a:rPr lang="en-US" sz="1200" spc="-5" dirty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ed)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Logo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Logo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Logo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Logo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Large Print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Small Print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Small Print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940849"/>
                  </a:ext>
                </a:extLst>
              </a:tr>
              <a:tr h="654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549" marR="47549" marT="0" marB="0" anchor="ctr"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2049" name="Picture 0" descr="2014_logo_withoutYear_square.jpg">
            <a:extLst>
              <a:ext uri="{FF2B5EF4-FFF2-40B4-BE49-F238E27FC236}">
                <a16:creationId xmlns:a16="http://schemas.microsoft.com/office/drawing/2014/main" id="{E51A281E-ACF6-4105-B3F6-4BA2FFEE92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91" y="59960"/>
            <a:ext cx="1197180" cy="1252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654BBF5-9385-4627-8090-F2301232530A}"/>
              </a:ext>
            </a:extLst>
          </p:cNvPr>
          <p:cNvSpPr/>
          <p:nvPr/>
        </p:nvSpPr>
        <p:spPr>
          <a:xfrm>
            <a:off x="-34345" y="6710910"/>
            <a:ext cx="7214634" cy="645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67"/>
              </a:spcAft>
            </a:pPr>
            <a:r>
              <a:rPr lang="en-US" sz="1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*Gifts are tax deductible within the limits of the law 501(C)(3) </a:t>
            </a:r>
          </a:p>
          <a:p>
            <a:pPr>
              <a:lnSpc>
                <a:spcPct val="115000"/>
              </a:lnSpc>
              <a:spcAft>
                <a:spcPts val="1067"/>
              </a:spcAft>
            </a:pPr>
            <a:r>
              <a:rPr lang="en-US" sz="1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**Sponsor to provide own table, banner/signage.</a:t>
            </a:r>
          </a:p>
        </p:txBody>
      </p:sp>
    </p:spTree>
    <p:extLst>
      <p:ext uri="{BB962C8B-B14F-4D97-AF65-F5344CB8AC3E}">
        <p14:creationId xmlns:p14="http://schemas.microsoft.com/office/powerpoint/2010/main" val="2659566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E7B8AE1-04D9-4D8C-8EA6-A72637F681B3}"/>
              </a:ext>
            </a:extLst>
          </p:cNvPr>
          <p:cNvSpPr/>
          <p:nvPr/>
        </p:nvSpPr>
        <p:spPr>
          <a:xfrm>
            <a:off x="424080" y="735183"/>
            <a:ext cx="7229476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53"/>
              </a:spcAft>
            </a:pPr>
            <a:r>
              <a:rPr lang="en-US" sz="128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Please complete the following form by April 1, 2022</a:t>
            </a:r>
            <a:endParaRPr lang="en-US" sz="128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ctr"/>
            <a:endParaRPr lang="en-US" sz="128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ctr"/>
            <a:endParaRPr lang="en-US" sz="128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ctr"/>
            <a:endParaRPr lang="en-US" sz="128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ctr"/>
            <a:endParaRPr lang="en-US" sz="128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ctr"/>
            <a:endParaRPr lang="en-US" sz="128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ctr"/>
            <a:endParaRPr lang="en-US" sz="128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ctr"/>
            <a:endParaRPr lang="en-US" sz="128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ctr"/>
            <a:r>
              <a:rPr lang="en-US" sz="112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Sponsorship Level (Select One):</a:t>
            </a:r>
          </a:p>
          <a:p>
            <a:pPr fontAlgn="ctr"/>
            <a:r>
              <a:rPr lang="en-US" sz="1120" dirty="0">
                <a:latin typeface="Calibri" panose="020F0502020204030204" pitchFamily="34" charset="0"/>
                <a:cs typeface="Calibri" panose="020F0502020204030204" pitchFamily="34" charset="0"/>
              </a:rPr>
              <a:t>____  Star 		$10,000	</a:t>
            </a:r>
          </a:p>
          <a:p>
            <a:pPr fontAlgn="ctr"/>
            <a:r>
              <a:rPr lang="en-US" sz="1120" dirty="0">
                <a:latin typeface="Calibri" panose="020F0502020204030204" pitchFamily="34" charset="0"/>
                <a:cs typeface="Calibri" panose="020F0502020204030204" pitchFamily="34" charset="0"/>
              </a:rPr>
              <a:t>____  Diamond 		$5,000	</a:t>
            </a:r>
          </a:p>
          <a:p>
            <a:pPr fontAlgn="ctr"/>
            <a:r>
              <a:rPr lang="en-US" sz="1120" dirty="0">
                <a:latin typeface="Calibri" panose="020F0502020204030204" pitchFamily="34" charset="0"/>
                <a:cs typeface="Calibri" panose="020F0502020204030204" pitchFamily="34" charset="0"/>
              </a:rPr>
              <a:t>____  Platinum 		$2,500	</a:t>
            </a:r>
          </a:p>
          <a:p>
            <a:pPr fontAlgn="ctr"/>
            <a:r>
              <a:rPr lang="en-US" sz="1120" dirty="0">
                <a:latin typeface="Calibri" panose="020F0502020204030204" pitchFamily="34" charset="0"/>
                <a:cs typeface="Calibri" panose="020F0502020204030204" pitchFamily="34" charset="0"/>
              </a:rPr>
              <a:t>____  Gold 		$1,000	</a:t>
            </a:r>
          </a:p>
          <a:p>
            <a:pPr fontAlgn="ctr"/>
            <a:r>
              <a:rPr lang="en-US" sz="1120" dirty="0">
                <a:latin typeface="Calibri" panose="020F0502020204030204" pitchFamily="34" charset="0"/>
                <a:cs typeface="Calibri" panose="020F0502020204030204" pitchFamily="34" charset="0"/>
              </a:rPr>
              <a:t>____  Silver	 	$500	</a:t>
            </a:r>
          </a:p>
          <a:p>
            <a:pPr fontAlgn="ctr"/>
            <a:r>
              <a:rPr lang="en-US" sz="1120" dirty="0">
                <a:latin typeface="Calibri" panose="020F0502020204030204" pitchFamily="34" charset="0"/>
                <a:cs typeface="Calibri" panose="020F0502020204030204" pitchFamily="34" charset="0"/>
              </a:rPr>
              <a:t>____  Bronze		$250	</a:t>
            </a:r>
          </a:p>
          <a:p>
            <a:pPr fontAlgn="ctr"/>
            <a:r>
              <a:rPr lang="en-US" sz="1120" dirty="0">
                <a:latin typeface="Calibri" panose="020F0502020204030204" pitchFamily="34" charset="0"/>
                <a:cs typeface="Calibri" panose="020F0502020204030204" pitchFamily="34" charset="0"/>
              </a:rPr>
              <a:t>____  Friends 		$100</a:t>
            </a:r>
          </a:p>
          <a:p>
            <a:pPr fontAlgn="ctr"/>
            <a:endParaRPr lang="en-US" sz="112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853"/>
              </a:spcAft>
            </a:pPr>
            <a:r>
              <a:rPr lang="en-US" sz="112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Business Name: </a:t>
            </a:r>
            <a:r>
              <a:rPr lang="en-US" sz="1120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</a:t>
            </a:r>
            <a:endParaRPr lang="en-US" sz="112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853"/>
              </a:spcAft>
            </a:pPr>
            <a:r>
              <a:rPr lang="en-US" sz="112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Business Contact Name :</a:t>
            </a:r>
            <a:r>
              <a:rPr lang="en-US" sz="112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</a:t>
            </a:r>
            <a:endParaRPr lang="en-US" sz="112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853"/>
              </a:spcAft>
            </a:pPr>
            <a:r>
              <a:rPr lang="en-US" sz="112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 Address: </a:t>
            </a:r>
            <a:r>
              <a:rPr lang="en-US" sz="1120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</a:t>
            </a:r>
            <a:endParaRPr lang="en-US" sz="112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853"/>
              </a:spcAft>
            </a:pPr>
            <a:r>
              <a:rPr lang="en-US" sz="112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Phone:</a:t>
            </a:r>
            <a:r>
              <a:rPr lang="en-US" sz="1120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</a:t>
            </a:r>
            <a:endParaRPr lang="en-US" sz="112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853"/>
              </a:spcAft>
            </a:pPr>
            <a:r>
              <a:rPr lang="en-US" sz="112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Address: </a:t>
            </a:r>
            <a:r>
              <a:rPr lang="en-US" sz="1120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</a:t>
            </a:r>
            <a:endParaRPr lang="en-US" sz="112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853"/>
              </a:spcAft>
            </a:pPr>
            <a:r>
              <a:rPr lang="en-US" sz="1120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_______________________________________________________________________</a:t>
            </a:r>
            <a:endParaRPr lang="en-US" sz="112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853"/>
              </a:spcAft>
            </a:pPr>
            <a:r>
              <a:rPr lang="en-US" sz="112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Company logo file for Gold Level or higher:</a:t>
            </a:r>
            <a:r>
              <a:rPr lang="en-US" sz="112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Yes  or  No </a:t>
            </a:r>
            <a:endParaRPr lang="en-US" sz="112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853"/>
              </a:spcAft>
            </a:pPr>
            <a:r>
              <a:rPr lang="en-US" sz="112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Table Space at Registration?</a:t>
            </a:r>
            <a:r>
              <a:rPr lang="en-US" sz="112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Yes     or     No  (please circle one)</a:t>
            </a:r>
            <a:endParaRPr lang="en-US" sz="112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853"/>
              </a:spcAft>
            </a:pPr>
            <a:r>
              <a:rPr lang="en-US" sz="112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Kind Donation: </a:t>
            </a:r>
            <a:r>
              <a:rPr lang="en-US" sz="1120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</a:t>
            </a:r>
            <a:endParaRPr lang="en-US" sz="112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853"/>
              </a:spcAft>
            </a:pPr>
            <a:r>
              <a:rPr lang="en-US" sz="112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Electronic Runner Bag (coupon, business card, promotion, etc..) :</a:t>
            </a:r>
            <a:r>
              <a:rPr lang="en-US" sz="1120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</a:t>
            </a:r>
          </a:p>
          <a:p>
            <a:pPr>
              <a:spcAft>
                <a:spcPts val="853"/>
              </a:spcAft>
            </a:pPr>
            <a:r>
              <a:rPr lang="en-US" sz="1493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Thank you for Giving Literacy an Opportunity to Win  in our community!</a:t>
            </a:r>
            <a:endParaRPr lang="en-US" sz="1493" b="1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853"/>
              </a:spcAft>
            </a:pPr>
            <a:endParaRPr lang="en-US" sz="1067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9" name="Picture 0" descr="2014_logo_withoutYear_square.jpg">
            <a:extLst>
              <a:ext uri="{FF2B5EF4-FFF2-40B4-BE49-F238E27FC236}">
                <a16:creationId xmlns:a16="http://schemas.microsoft.com/office/drawing/2014/main" id="{E51A281E-ACF6-4105-B3F6-4BA2FFEE92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149" y="1034022"/>
            <a:ext cx="1155830" cy="120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10">
            <a:extLst>
              <a:ext uri="{FF2B5EF4-FFF2-40B4-BE49-F238E27FC236}">
                <a16:creationId xmlns:a16="http://schemas.microsoft.com/office/drawing/2014/main" id="{33629BC6-3DD8-4855-B997-015016430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2116" y="120258"/>
            <a:ext cx="6437884" cy="6238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7536" tIns="48768" rIns="97536" bIns="48768" anchor="t" anchorCtr="0" upright="1">
            <a:spAutoFit/>
          </a:bodyPr>
          <a:lstStyle/>
          <a:p>
            <a:pPr algn="ctr"/>
            <a:r>
              <a:rPr lang="en-US" sz="1707" b="1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G.L.O.W. Sponsorship Form</a:t>
            </a:r>
            <a:endParaRPr lang="en-US" sz="128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707" b="1" i="1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Jeanine Nicarico Memorial Fund for Literacy</a:t>
            </a:r>
            <a:endParaRPr lang="en-US" sz="128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427B59-E276-4D8D-9F58-A9B80DE1B321}"/>
              </a:ext>
            </a:extLst>
          </p:cNvPr>
          <p:cNvSpPr/>
          <p:nvPr/>
        </p:nvSpPr>
        <p:spPr>
          <a:xfrm>
            <a:off x="1001064" y="1034022"/>
            <a:ext cx="7019239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8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Attach check payable to: </a:t>
            </a:r>
            <a:r>
              <a:rPr lang="en-US" sz="128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Nicarico 5K Run</a:t>
            </a:r>
            <a:r>
              <a:rPr lang="en-US" sz="128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28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8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Mail form and check to: </a:t>
            </a:r>
          </a:p>
          <a:p>
            <a:pPr algn="ctr"/>
            <a:r>
              <a:rPr lang="en-US" sz="128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G.L.O.W. 5K Event</a:t>
            </a:r>
            <a:endParaRPr lang="en-US" sz="128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8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Jeanine Nicarico Literacy Fund</a:t>
            </a:r>
            <a:endParaRPr lang="en-US" sz="128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8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203 W. Hillside Dr.</a:t>
            </a:r>
            <a:endParaRPr lang="en-US" sz="128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8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Naperville, IL 60540</a:t>
            </a:r>
            <a:endParaRPr lang="en-US" sz="128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8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go online to </a:t>
            </a:r>
            <a:r>
              <a:rPr lang="en-US" sz="1280" u="sng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www.nicaricoliteracyfund.org</a:t>
            </a:r>
            <a:r>
              <a:rPr lang="en-US" sz="128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1280" u="sng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www.naperglow5k.com</a:t>
            </a:r>
            <a:endParaRPr lang="en-US" sz="128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t-mockup">
            <a:extLst>
              <a:ext uri="{FF2B5EF4-FFF2-40B4-BE49-F238E27FC236}">
                <a16:creationId xmlns:a16="http://schemas.microsoft.com/office/drawing/2014/main" id="{35F815DD-B8D8-44FC-A176-325848F19A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899" y="965828"/>
            <a:ext cx="1388079" cy="134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utoShape 3">
            <a:extLst>
              <a:ext uri="{FF2B5EF4-FFF2-40B4-BE49-F238E27FC236}">
                <a16:creationId xmlns:a16="http://schemas.microsoft.com/office/drawing/2014/main" id="{5A897464-7B87-432C-A75E-54BE189979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6927" y="2928501"/>
            <a:ext cx="2409826" cy="1284669"/>
          </a:xfrm>
          <a:prstGeom prst="bracePair">
            <a:avLst>
              <a:gd name="adj" fmla="val 8333"/>
            </a:avLst>
          </a:prstGeom>
          <a:solidFill>
            <a:srgbClr val="FFFFFF"/>
          </a:solidFill>
          <a:ln w="15875">
            <a:solidFill>
              <a:srgbClr val="99FF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97536" tIns="0" rIns="97536" bIns="0" numCol="1" anchor="t" anchorCtr="0" compatLnSpc="1">
            <a:prstTxWarp prst="textNoShape">
              <a:avLst/>
            </a:prstTxWarp>
          </a:bodyPr>
          <a:lstStyle/>
          <a:p>
            <a:pPr algn="ctr" defTabSz="975390" eaLnBrk="0" fontAlgn="base" hangingPunct="0">
              <a:spcBef>
                <a:spcPct val="0"/>
              </a:spcBef>
              <a:spcAft>
                <a:spcPts val="853"/>
              </a:spcAft>
            </a:pPr>
            <a:r>
              <a:rPr lang="en-US" altLang="en-US" sz="1173" b="1" dirty="0">
                <a:solidFill>
                  <a:srgbClr val="92D050"/>
                </a:solidFill>
                <a:latin typeface="Calibri" panose="020F0502020204030204" pitchFamily="34" charset="0"/>
              </a:rPr>
              <a:t>Questions?  Contact:</a:t>
            </a:r>
          </a:p>
          <a:p>
            <a:pPr algn="ctr" defTabSz="975390" eaLnBrk="0" fontAlgn="base" hangingPunct="0">
              <a:spcBef>
                <a:spcPct val="0"/>
              </a:spcBef>
              <a:spcAft>
                <a:spcPts val="853"/>
              </a:spcAft>
            </a:pPr>
            <a:r>
              <a:rPr lang="en-US" altLang="en-US" sz="1173" b="1" dirty="0">
                <a:solidFill>
                  <a:srgbClr val="92D050"/>
                </a:solidFill>
                <a:latin typeface="Calibri" panose="020F0502020204030204" pitchFamily="34" charset="0"/>
              </a:rPr>
              <a:t>Tracey Nelson, Event Director</a:t>
            </a:r>
          </a:p>
          <a:p>
            <a:pPr algn="ctr" defTabSz="975390" eaLnBrk="0" fontAlgn="base" hangingPunct="0">
              <a:spcBef>
                <a:spcPct val="0"/>
              </a:spcBef>
              <a:spcAft>
                <a:spcPts val="853"/>
              </a:spcAft>
            </a:pPr>
            <a:r>
              <a:rPr lang="en-US" altLang="en-US" sz="1173" b="1" dirty="0">
                <a:solidFill>
                  <a:srgbClr val="92D050"/>
                </a:solidFill>
                <a:latin typeface="Calibri" panose="020F0502020204030204" pitchFamily="34" charset="0"/>
              </a:rPr>
              <a:t>630.615.9036</a:t>
            </a:r>
            <a:endParaRPr lang="en-US" altLang="en-US" sz="1173" b="1" dirty="0">
              <a:solidFill>
                <a:srgbClr val="92D050"/>
              </a:solidFill>
              <a:latin typeface="Times New Roman" panose="02020603050405020304" pitchFamily="18" charset="0"/>
            </a:endParaRPr>
          </a:p>
          <a:p>
            <a:pPr algn="ctr" defTabSz="975390" eaLnBrk="0" fontAlgn="base" hangingPunct="0">
              <a:spcBef>
                <a:spcPct val="0"/>
              </a:spcBef>
              <a:spcAft>
                <a:spcPts val="853"/>
              </a:spcAft>
            </a:pPr>
            <a:r>
              <a:rPr lang="en-US" altLang="en-US" sz="1173" b="1" dirty="0">
                <a:solidFill>
                  <a:srgbClr val="92D050"/>
                </a:solidFill>
                <a:latin typeface="Calibri" panose="020F0502020204030204" pitchFamily="34" charset="0"/>
                <a:hlinkClick r:id="rId6"/>
              </a:rPr>
              <a:t>naperglow5K@gmail.com</a:t>
            </a:r>
            <a:endParaRPr lang="en-US" altLang="en-US" sz="1173" b="1" dirty="0">
              <a:solidFill>
                <a:srgbClr val="92D050"/>
              </a:solidFill>
              <a:latin typeface="Times New Roman" panose="02020603050405020304" pitchFamily="18" charset="0"/>
            </a:endParaRPr>
          </a:p>
          <a:p>
            <a:pPr algn="ctr" defTabSz="975390" eaLnBrk="0" fontAlgn="base" hangingPunct="0">
              <a:spcBef>
                <a:spcPct val="0"/>
              </a:spcBef>
              <a:spcAft>
                <a:spcPts val="853"/>
              </a:spcAft>
            </a:pPr>
            <a:r>
              <a:rPr lang="en-US" altLang="en-US" sz="1173" b="1" dirty="0">
                <a:solidFill>
                  <a:srgbClr val="92D050"/>
                </a:solidFill>
                <a:latin typeface="Calibri" panose="020F0502020204030204" pitchFamily="34" charset="0"/>
              </a:rPr>
              <a:t>The Nicarico Family</a:t>
            </a:r>
          </a:p>
          <a:p>
            <a:pPr algn="ctr" defTabSz="975390" eaLnBrk="0" fontAlgn="base" hangingPunct="0">
              <a:spcBef>
                <a:spcPct val="0"/>
              </a:spcBef>
              <a:spcAft>
                <a:spcPts val="853"/>
              </a:spcAft>
            </a:pPr>
            <a:r>
              <a:rPr lang="en-US" altLang="en-US" sz="1173" b="1" dirty="0">
                <a:solidFill>
                  <a:srgbClr val="92D050"/>
                </a:solidFill>
                <a:latin typeface="Calibri" panose="020F0502020204030204" pitchFamily="34" charset="0"/>
              </a:rPr>
              <a:t>Tom , Pat,</a:t>
            </a:r>
            <a:endParaRPr lang="en-US" altLang="en-US" sz="1173" b="1" dirty="0">
              <a:solidFill>
                <a:srgbClr val="92D050"/>
              </a:solidFill>
              <a:latin typeface="Times New Roman" panose="02020603050405020304" pitchFamily="18" charset="0"/>
            </a:endParaRPr>
          </a:p>
          <a:p>
            <a:pPr algn="ctr" defTabSz="975390" eaLnBrk="0" fontAlgn="base" hangingPunct="0">
              <a:spcBef>
                <a:spcPct val="0"/>
              </a:spcBef>
              <a:spcAft>
                <a:spcPts val="853"/>
              </a:spcAft>
            </a:pPr>
            <a:r>
              <a:rPr lang="en-US" altLang="en-US" sz="1173" b="1" dirty="0">
                <a:solidFill>
                  <a:srgbClr val="92D050"/>
                </a:solidFill>
                <a:latin typeface="Calibri" panose="020F0502020204030204" pitchFamily="34" charset="0"/>
              </a:rPr>
              <a:t>Chris Roy &amp; Kathy Brown </a:t>
            </a:r>
          </a:p>
          <a:p>
            <a:pPr algn="ctr" defTabSz="975390" eaLnBrk="0" fontAlgn="base" hangingPunct="0">
              <a:spcBef>
                <a:spcPct val="0"/>
              </a:spcBef>
              <a:spcAft>
                <a:spcPts val="853"/>
              </a:spcAft>
            </a:pPr>
            <a:r>
              <a:rPr lang="en-US" altLang="en-US" sz="1173" b="1" dirty="0">
                <a:solidFill>
                  <a:srgbClr val="92D050"/>
                </a:solidFill>
                <a:latin typeface="Calibri" panose="020F0502020204030204" pitchFamily="34" charset="0"/>
              </a:rPr>
              <a:t>Jeanine Nicarico Memorial Fund for Literacy</a:t>
            </a:r>
          </a:p>
          <a:p>
            <a:pPr algn="ctr" defTabSz="975390" eaLnBrk="0" fontAlgn="base" hangingPunct="0">
              <a:spcBef>
                <a:spcPct val="0"/>
              </a:spcBef>
              <a:spcAft>
                <a:spcPts val="853"/>
              </a:spcAft>
            </a:pPr>
            <a:r>
              <a:rPr lang="en-US" altLang="en-US" sz="1173" b="1" dirty="0">
                <a:solidFill>
                  <a:srgbClr val="92D050"/>
                </a:solidFill>
                <a:latin typeface="Calibri" panose="020F0502020204030204" pitchFamily="34" charset="0"/>
                <a:hlinkClick r:id="rId7"/>
              </a:rPr>
              <a:t>info@nicaricoliteracyfund.org</a:t>
            </a:r>
            <a:r>
              <a:rPr lang="en-US" altLang="en-US" sz="1173" b="1" dirty="0">
                <a:solidFill>
                  <a:srgbClr val="92D050"/>
                </a:solidFill>
                <a:latin typeface="Calibri" panose="020F0502020204030204" pitchFamily="34" charset="0"/>
              </a:rPr>
              <a:t> </a:t>
            </a:r>
            <a:endParaRPr lang="en-US" altLang="en-US" sz="1173" b="1" dirty="0">
              <a:solidFill>
                <a:srgbClr val="92D050"/>
              </a:solidFill>
              <a:latin typeface="Times New Roman" panose="02020603050405020304" pitchFamily="18" charset="0"/>
            </a:endParaRPr>
          </a:p>
          <a:p>
            <a:pPr defTabSz="97539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92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820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8C6E47-8A31-4744-92EA-7B73746240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545095" cy="730605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A87979F-CEE5-454C-8337-15D78DBB2741}"/>
              </a:ext>
            </a:extLst>
          </p:cNvPr>
          <p:cNvSpPr/>
          <p:nvPr/>
        </p:nvSpPr>
        <p:spPr>
          <a:xfrm>
            <a:off x="8543925" y="0"/>
            <a:ext cx="781050" cy="7315200"/>
          </a:xfrm>
          <a:prstGeom prst="rect">
            <a:avLst/>
          </a:prstGeom>
          <a:solidFill>
            <a:srgbClr val="CC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67E3A2A-C5BF-4C39-8335-29A2A2E1A192}"/>
              </a:ext>
            </a:extLst>
          </p:cNvPr>
          <p:cNvSpPr/>
          <p:nvPr/>
        </p:nvSpPr>
        <p:spPr>
          <a:xfrm>
            <a:off x="9324975" y="9525"/>
            <a:ext cx="733425" cy="73152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0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4870</TotalTime>
  <Words>631</Words>
  <Application>Microsoft Office PowerPoint</Application>
  <PresentationFormat>Custom</PresentationFormat>
  <Paragraphs>139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Century Schoolbook</vt:lpstr>
      <vt:lpstr>Times New Roman</vt:lpstr>
      <vt:lpstr>Office Theme</vt:lpstr>
      <vt:lpstr>Help us reach a $700,000 milestone Become a 2022 G.L.O.W 5K Sponsor for our Saturday, May 21st event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Amedeo</dc:creator>
  <cp:lastModifiedBy>Melissa Amedeo</cp:lastModifiedBy>
  <cp:revision>54</cp:revision>
  <cp:lastPrinted>2018-03-14T16:57:11Z</cp:lastPrinted>
  <dcterms:created xsi:type="dcterms:W3CDTF">2018-01-28T21:28:12Z</dcterms:created>
  <dcterms:modified xsi:type="dcterms:W3CDTF">2022-02-26T22:56:28Z</dcterms:modified>
</cp:coreProperties>
</file>